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3906E-66AE-4F2A-8EAA-71CFCA79466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D00B-D3D7-4348-97F1-DF412E68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Send to M. DeMaria to verify current SHIPS configuration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Send to M. DeMaria to verify current SHIPS configuration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Send to M. DeMaria to verify current SHIPS configuration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830EA6-14B3-4B40-8F3F-06E6876A7E47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Send to M. DeMaria to verify current SHIPS configuration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Ask M. DeMaria to send current SHIPS predictor coefficients (text file).  Update Excel “NHC_VISIT_plot.xls” spreadsheet “48h_SHIPS_Coef”.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Send to M. DeMaria to verify current SHIPS configuration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ea typeface="ＭＳ Ｐゴシック" pitchFamily="34" charset="-128"/>
              </a:rPr>
              <a:t>Note: shows NE shear favorable in low latitudes, SW shear in high latitudes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Send to M. DeMaria to verify current LGEM configuration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ANNUAL UPDATE: Ask M. DeMaria to send most recent error statistics for SHIPS and LGEM (text file). Update Excel “NHC_VISIT_plot.xls” spreadsheet “Ver_DSHP_vs_LGEM”.</a:t>
            </a:r>
          </a:p>
          <a:p>
            <a:r>
              <a:rPr lang="en-US" altLang="en-US" smtClean="0">
                <a:ea typeface="ＭＳ Ｐゴシック" pitchFamily="34" charset="-128"/>
              </a:rPr>
              <a:t>**Last Updated June 2014 by 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19" indent="0" algn="ctr">
              <a:buNone/>
              <a:defRPr/>
            </a:lvl3pPr>
            <a:lvl4pPr marL="1371479" indent="0" algn="ctr">
              <a:buNone/>
              <a:defRPr/>
            </a:lvl4pPr>
            <a:lvl5pPr marL="1828639" indent="0" algn="ctr">
              <a:buNone/>
              <a:defRPr/>
            </a:lvl5pPr>
            <a:lvl6pPr marL="2285798" indent="0" algn="ctr">
              <a:buNone/>
              <a:defRPr/>
            </a:lvl6pPr>
            <a:lvl7pPr marL="2742958" indent="0" algn="ctr">
              <a:buNone/>
              <a:defRPr/>
            </a:lvl7pPr>
            <a:lvl8pPr marL="3200117" indent="0" algn="ctr">
              <a:buNone/>
              <a:defRPr/>
            </a:lvl8pPr>
            <a:lvl9pPr marL="36572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EFC5-8584-4159-9D41-678FD3A58881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E018-FB4B-4706-AA8F-2DD8C2AB10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94DA-1C04-40F4-8AB7-E50A3479FC7B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9011-9E42-455E-ABDA-A12B80CDB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36B-6C83-41FD-A330-C4B1AC350850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61DC-DD1A-4575-802D-33850A397B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6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45A2-6683-4794-B7FB-C9948990268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530F-5D74-446E-BAA4-6B84DE146F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7839-24A0-400C-B7AD-F6A7D3CA565E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3A1B-6097-4DE2-AEFA-92640CE18C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2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5333"/>
            <a:ext cx="82304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755" y="1599903"/>
            <a:ext cx="4043832" cy="452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15" y="1599903"/>
            <a:ext cx="4043832" cy="452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F029-3735-4639-B38D-617BA12FEF3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0E1E-AA7A-4F6E-B93B-1F754955B3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DD9D-8246-44A6-9EB2-D4C6F3CD3E0E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7DEBD-5A09-4F60-897A-F6F5D5649D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19" indent="0">
              <a:buNone/>
              <a:defRPr sz="1600"/>
            </a:lvl3pPr>
            <a:lvl4pPr marL="1371479" indent="0">
              <a:buNone/>
              <a:defRPr sz="1400"/>
            </a:lvl4pPr>
            <a:lvl5pPr marL="1828639" indent="0">
              <a:buNone/>
              <a:defRPr sz="1400"/>
            </a:lvl5pPr>
            <a:lvl6pPr marL="2285798" indent="0">
              <a:buNone/>
              <a:defRPr sz="1400"/>
            </a:lvl6pPr>
            <a:lvl7pPr marL="2742958" indent="0">
              <a:buNone/>
              <a:defRPr sz="1400"/>
            </a:lvl7pPr>
            <a:lvl8pPr marL="3200117" indent="0">
              <a:buNone/>
              <a:defRPr sz="1400"/>
            </a:lvl8pPr>
            <a:lvl9pPr marL="365727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FD07-A23E-4CC8-A326-FD05AEF0F3D7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F92F-2FEF-4AE7-AA53-C8EEED8142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1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D5AD-5E35-4F34-BF56-EA1D8A3CFCA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A9E3-9E8C-4036-887C-1B45A571AB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6FDD-1E9E-470A-BD43-5226FC8BC5C0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364E-680B-4556-8A2A-4003C56F64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C421-3471-475E-AFFD-F17331C90B8D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6CCA-4A75-485F-825D-E87153CE4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5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A481-9A34-4E63-B133-87676021016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BCB9-58E3-4769-B49A-754932878E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9" indent="0">
              <a:buNone/>
              <a:defRPr sz="900"/>
            </a:lvl4pPr>
            <a:lvl5pPr marL="1828639" indent="0">
              <a:buNone/>
              <a:defRPr sz="900"/>
            </a:lvl5pPr>
            <a:lvl6pPr marL="2285798" indent="0">
              <a:buNone/>
              <a:defRPr sz="900"/>
            </a:lvl6pPr>
            <a:lvl7pPr marL="2742958" indent="0">
              <a:buNone/>
              <a:defRPr sz="900"/>
            </a:lvl7pPr>
            <a:lvl8pPr marL="3200117" indent="0">
              <a:buNone/>
              <a:defRPr sz="900"/>
            </a:lvl8pPr>
            <a:lvl9pPr marL="36572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D00A-63E7-438D-B614-A11302530AFC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44E8-7EE5-44FF-9DE8-AE8C1301DC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9" indent="0">
              <a:buNone/>
              <a:defRPr sz="2000"/>
            </a:lvl4pPr>
            <a:lvl5pPr marL="1828639" indent="0">
              <a:buNone/>
              <a:defRPr sz="2000"/>
            </a:lvl5pPr>
            <a:lvl6pPr marL="2285798" indent="0">
              <a:buNone/>
              <a:defRPr sz="2000"/>
            </a:lvl6pPr>
            <a:lvl7pPr marL="2742958" indent="0">
              <a:buNone/>
              <a:defRPr sz="2000"/>
            </a:lvl7pPr>
            <a:lvl8pPr marL="3200117" indent="0">
              <a:buNone/>
              <a:defRPr sz="2000"/>
            </a:lvl8pPr>
            <a:lvl9pPr marL="365727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9" indent="0">
              <a:buNone/>
              <a:defRPr sz="900"/>
            </a:lvl4pPr>
            <a:lvl5pPr marL="1828639" indent="0">
              <a:buNone/>
              <a:defRPr sz="900"/>
            </a:lvl5pPr>
            <a:lvl6pPr marL="2285798" indent="0">
              <a:buNone/>
              <a:defRPr sz="900"/>
            </a:lvl6pPr>
            <a:lvl7pPr marL="2742958" indent="0">
              <a:buNone/>
              <a:defRPr sz="900"/>
            </a:lvl7pPr>
            <a:lvl8pPr marL="3200117" indent="0">
              <a:buNone/>
              <a:defRPr sz="900"/>
            </a:lvl8pPr>
            <a:lvl9pPr marL="36572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87CC-29FF-403F-BAF2-A8DDF06A3336}" type="datetime1">
              <a:rPr lang="en-US">
                <a:solidFill>
                  <a:srgbClr val="FFFFFF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1AA56-1C40-4532-94E9-780EEB658A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754" y="275333"/>
            <a:ext cx="82304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54" y="1599903"/>
            <a:ext cx="8230493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755" y="6244828"/>
            <a:ext cx="21335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4D10D-0137-4835-999F-1750C0659750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374" y="6244828"/>
            <a:ext cx="28952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6" y="6244828"/>
            <a:ext cx="21335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A7B40-499C-4676-BE60-973A9C0AC90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3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31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47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63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232" indent="-34223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94" indent="-285689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756" indent="-22765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561" indent="-227659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6366" indent="-22765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378" indent="-2285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537" indent="-2285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697" indent="-2285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856" indent="-2285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tp://ftp.tpc.ncep.noaa.gov/atcf/ste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1067098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Statistical / Dynamical Intensity Models</a:t>
            </a:r>
            <a:r>
              <a:rPr lang="en-US" sz="29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/>
            </a:r>
            <a:br>
              <a:rPr lang="en-US" sz="29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29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SHIPS 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tatistical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urricane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ntensity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rediction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cheme)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4294967295"/>
          </p:nvPr>
        </p:nvSpPr>
        <p:spPr>
          <a:xfrm>
            <a:off x="456755" y="1546326"/>
            <a:ext cx="8230493" cy="5097363"/>
          </a:xfrm>
        </p:spPr>
        <p:txBody>
          <a:bodyPr/>
          <a:lstStyle/>
          <a:p>
            <a:pPr eaLnBrk="1" hangingPunct="1">
              <a:spcBef>
                <a:spcPts val="1125"/>
              </a:spcBef>
            </a:pPr>
            <a:r>
              <a:rPr lang="en-US" altLang="en-US" smtClean="0">
                <a:ea typeface="ＭＳ Ｐゴシック" pitchFamily="34" charset="-128"/>
              </a:rPr>
              <a:t>Multiple regression model</a:t>
            </a:r>
          </a:p>
          <a:p>
            <a:pPr eaLnBrk="1" hangingPunct="1">
              <a:spcBef>
                <a:spcPts val="1125"/>
              </a:spcBef>
            </a:pPr>
            <a:r>
              <a:rPr lang="en-US" altLang="en-US" smtClean="0">
                <a:ea typeface="ＭＳ Ｐゴシック" pitchFamily="34" charset="-128"/>
              </a:rPr>
              <a:t>Predictors from climatology, persistence, atmosphere and ocean</a:t>
            </a:r>
          </a:p>
          <a:p>
            <a:pPr lvl="1" eaLnBrk="1" hangingPunct="1">
              <a:spcBef>
                <a:spcPts val="1125"/>
              </a:spcBef>
            </a:pPr>
            <a:r>
              <a:rPr lang="en-US" altLang="en-US" sz="2200">
                <a:ea typeface="ＭＳ Ｐゴシック" pitchFamily="34" charset="-128"/>
              </a:rPr>
              <a:t>Atmospheric predictors from GFS forecast fields</a:t>
            </a:r>
          </a:p>
          <a:p>
            <a:pPr lvl="1" eaLnBrk="1" hangingPunct="1">
              <a:spcBef>
                <a:spcPts val="1125"/>
              </a:spcBef>
            </a:pPr>
            <a:r>
              <a:rPr lang="en-US" altLang="en-US" sz="2200">
                <a:ea typeface="ＭＳ Ｐゴシック" pitchFamily="34" charset="-128"/>
              </a:rPr>
              <a:t>SST from Reynolds weekly fields along forecast track</a:t>
            </a:r>
          </a:p>
          <a:p>
            <a:pPr lvl="1" eaLnBrk="1" hangingPunct="1">
              <a:spcBef>
                <a:spcPts val="1125"/>
              </a:spcBef>
            </a:pPr>
            <a:r>
              <a:rPr lang="en-US" altLang="en-US" sz="2200">
                <a:ea typeface="ＭＳ Ｐゴシック" pitchFamily="34" charset="-128"/>
              </a:rPr>
              <a:t>Predictors from satellite data</a:t>
            </a:r>
          </a:p>
          <a:p>
            <a:pPr lvl="2" eaLnBrk="1" hangingPunct="1">
              <a:spcBef>
                <a:spcPts val="1125"/>
              </a:spcBef>
            </a:pPr>
            <a:r>
              <a:rPr lang="en-US" altLang="en-US" sz="1800">
                <a:ea typeface="ＭＳ Ｐゴシック" pitchFamily="34" charset="-128"/>
              </a:rPr>
              <a:t>Oceanic heat content from altimetry</a:t>
            </a:r>
          </a:p>
          <a:p>
            <a:pPr lvl="2" eaLnBrk="1" hangingPunct="1">
              <a:spcBef>
                <a:spcPts val="1125"/>
              </a:spcBef>
            </a:pPr>
            <a:r>
              <a:rPr lang="en-US" altLang="en-US" sz="1800">
                <a:ea typeface="ＭＳ Ｐゴシック" pitchFamily="34" charset="-128"/>
              </a:rPr>
              <a:t>GOES IR window channel brightness temperatures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eaLnBrk="1" hangingPunct="1">
              <a:spcBef>
                <a:spcPts val="1125"/>
              </a:spcBef>
            </a:pPr>
            <a:r>
              <a:rPr lang="en-US" altLang="en-US" smtClean="0">
                <a:ea typeface="ＭＳ Ｐゴシック" pitchFamily="34" charset="-128"/>
              </a:rPr>
              <a:t>Decay SHIPS</a:t>
            </a:r>
          </a:p>
          <a:p>
            <a:pPr lvl="1" eaLnBrk="1" hangingPunct="1">
              <a:spcBef>
                <a:spcPts val="1125"/>
              </a:spcBef>
            </a:pPr>
            <a:r>
              <a:rPr lang="en-US" altLang="en-US" smtClean="0">
                <a:ea typeface="ＭＳ Ｐゴシック" pitchFamily="34" charset="-128"/>
              </a:rPr>
              <a:t>Climatological wind decay rate over land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53FBF2-3951-4094-80EF-6E9D55D96545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1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3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/>
          <p:cNvSpPr>
            <a:spLocks noGrp="1"/>
          </p:cNvSpPr>
          <p:nvPr>
            <p:ph type="title"/>
          </p:nvPr>
        </p:nvSpPr>
        <p:spPr>
          <a:xfrm>
            <a:off x="4500588" y="71438"/>
            <a:ext cx="4714828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SHIPS text output file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1196" y="998639"/>
            <a:ext cx="4319075" cy="3781722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rgbClr val="990000"/>
                </a:solidFill>
                <a:ea typeface="ＭＳ Ｐゴシック" pitchFamily="34" charset="-128"/>
              </a:rPr>
              <a:t>SHIPS and LGEM forecasts</a:t>
            </a:r>
          </a:p>
          <a:p>
            <a:pPr eaLnBrk="1" hangingPunct="1"/>
            <a:r>
              <a:rPr lang="en-US" altLang="en-US" sz="2600">
                <a:solidFill>
                  <a:srgbClr val="6600CC"/>
                </a:solidFill>
                <a:ea typeface="ＭＳ Ｐゴシック" pitchFamily="34" charset="-128"/>
              </a:rPr>
              <a:t>Predictor information</a:t>
            </a:r>
          </a:p>
          <a:p>
            <a:pPr eaLnBrk="1" hangingPunct="1"/>
            <a:r>
              <a:rPr lang="en-US" altLang="en-US" sz="2600">
                <a:ea typeface="ＭＳ Ｐゴシック" pitchFamily="34" charset="-128"/>
              </a:rPr>
              <a:t>Additional features</a:t>
            </a:r>
          </a:p>
          <a:p>
            <a:pPr lvl="1" eaLnBrk="1" hangingPunct="1"/>
            <a:r>
              <a:rPr lang="en-US" altLang="en-US" sz="2200">
                <a:solidFill>
                  <a:srgbClr val="33CC33"/>
                </a:solidFill>
                <a:ea typeface="ＭＳ Ｐゴシック" pitchFamily="34" charset="-128"/>
              </a:rPr>
              <a:t>Rapid Intensification Index</a:t>
            </a:r>
          </a:p>
          <a:p>
            <a:pPr lvl="1" eaLnBrk="1" hangingPunct="1"/>
            <a:r>
              <a:rPr lang="en-US" altLang="en-US" sz="2200">
                <a:solidFill>
                  <a:srgbClr val="F25C00"/>
                </a:solidFill>
                <a:ea typeface="ＭＳ Ｐゴシック" pitchFamily="34" charset="-128"/>
              </a:rPr>
              <a:t>Storm</a:t>
            </a:r>
            <a:r>
              <a:rPr lang="en-US" altLang="en-US" sz="220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altLang="en-US" sz="2200">
                <a:solidFill>
                  <a:srgbClr val="F25C00"/>
                </a:solidFill>
                <a:ea typeface="ＭＳ Ｐゴシック" pitchFamily="34" charset="-128"/>
              </a:rPr>
              <a:t>classification</a:t>
            </a:r>
          </a:p>
          <a:p>
            <a:pPr lvl="2" eaLnBrk="1" hangingPunct="1"/>
            <a:r>
              <a:rPr lang="en-US" altLang="en-US" sz="1800">
                <a:ea typeface="ＭＳ Ｐゴシック" pitchFamily="34" charset="-128"/>
              </a:rPr>
              <a:t>Tropical, Subtropical or Extra-Tropical</a:t>
            </a:r>
          </a:p>
          <a:p>
            <a:pPr lvl="2" eaLnBrk="1" hangingPunct="1"/>
            <a:r>
              <a:rPr lang="en-US" altLang="en-US" sz="1800">
                <a:ea typeface="ＭＳ Ｐゴシック" pitchFamily="34" charset="-128"/>
              </a:rPr>
              <a:t>Discriminant analysis with storm feature, GFS forecast input </a:t>
            </a:r>
          </a:p>
          <a:p>
            <a:pPr lvl="1" eaLnBrk="1" hangingPunct="1"/>
            <a:endParaRPr lang="en-US" altLang="en-US" sz="2200">
              <a:ea typeface="ＭＳ Ｐゴシック" pitchFamily="34" charset="-128"/>
            </a:endParaRPr>
          </a:p>
          <a:p>
            <a:pPr eaLnBrk="1" hangingPunct="1"/>
            <a:endParaRPr lang="en-US" altLang="en-US" sz="2600">
              <a:ea typeface="ＭＳ Ｐゴシック" pitchFamily="34" charset="-128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731194" y="5182195"/>
            <a:ext cx="4197076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</a:rPr>
              <a:t>Note: SHIPS and RII output available </a:t>
            </a:r>
            <a:br>
              <a:rPr lang="en-US" altLang="en-US" sz="1700">
                <a:solidFill>
                  <a:srgbClr val="FFFFFF"/>
                </a:solidFill>
              </a:rPr>
            </a:br>
            <a:r>
              <a:rPr lang="en-US" altLang="en-US" sz="1700">
                <a:solidFill>
                  <a:srgbClr val="FFFFFF"/>
                </a:solidFill>
              </a:rPr>
              <a:t>on-line in real time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7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hlinkClick r:id="rId3" action="ppaction://hlinkfile"/>
              </a:rPr>
              <a:t>ftp://ftp.nhc.noaa.gov/atcf/stext</a:t>
            </a:r>
            <a:r>
              <a:rPr lang="en-US" altLang="en-US" sz="17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4221" r="54066" b="15868"/>
          <a:stretch>
            <a:fillRect/>
          </a:stretch>
        </p:blipFill>
        <p:spPr bwMode="auto">
          <a:xfrm>
            <a:off x="150268" y="150317"/>
            <a:ext cx="4322050" cy="65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268" y="498576"/>
            <a:ext cx="3823638" cy="358675"/>
          </a:xfrm>
          <a:prstGeom prst="rect">
            <a:avLst/>
          </a:prstGeom>
          <a:solidFill>
            <a:srgbClr val="99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99" tIns="42850" rIns="85699" bIns="428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68" y="1055194"/>
            <a:ext cx="3823638" cy="4127003"/>
          </a:xfrm>
          <a:prstGeom prst="rect">
            <a:avLst/>
          </a:prstGeom>
          <a:solidFill>
            <a:srgbClr val="6600CC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99" tIns="42850" rIns="85699" bIns="428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268" y="5284889"/>
            <a:ext cx="3325226" cy="1394519"/>
          </a:xfrm>
          <a:prstGeom prst="rect">
            <a:avLst/>
          </a:prstGeom>
          <a:solidFill>
            <a:srgbClr val="33CC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99" tIns="42850" rIns="85699" bIns="428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68" y="857250"/>
            <a:ext cx="3823638" cy="113109"/>
          </a:xfrm>
          <a:prstGeom prst="rect">
            <a:avLst/>
          </a:prstGeom>
          <a:solidFill>
            <a:srgbClr val="F25C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99" tIns="42850" rIns="85699" bIns="428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DC108A-4E67-4B29-B0D4-8400B5FEE864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10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8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 idx="4294967295"/>
          </p:nvPr>
        </p:nvSpPr>
        <p:spPr>
          <a:xfrm>
            <a:off x="429974" y="142876"/>
            <a:ext cx="8229004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SHIPS Model Predictors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*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572804" y="785813"/>
            <a:ext cx="7929958" cy="55721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(+) 	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</a:rPr>
              <a:t>SST  POTENTIAL </a:t>
            </a:r>
            <a:r>
              <a:rPr lang="en-US" altLang="en-US" sz="2000">
                <a:ea typeface="ＭＳ Ｐゴシック" pitchFamily="34" charset="-128"/>
              </a:rPr>
              <a:t>(VMAX-V):  Difference between the maximum potential intensity (depends on SST) and the current intensity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(-)	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</a:rPr>
              <a:t>VERTICAL (850-200  MB)  WIND SHEAR</a:t>
            </a:r>
            <a:r>
              <a:rPr lang="en-US" altLang="en-US" sz="2000">
                <a:ea typeface="ＭＳ Ｐゴシック" pitchFamily="34" charset="-128"/>
              </a:rPr>
              <a:t>:  Current and forecast, impact modified by shear direction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(-)  VERTICAL WIND SHEAR ADJUSTMENT: Accounts for shear between levels besides 850 and 200 hPa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(+) 	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</a:rPr>
              <a:t>PERSISTENCE</a:t>
            </a:r>
            <a:r>
              <a:rPr lang="en-US" altLang="en-US" sz="2000">
                <a:ea typeface="ＭＳ Ｐゴシック" pitchFamily="34" charset="-128"/>
              </a:rPr>
              <a:t>:  If TC has been strengthening, it will probably continue to strengthen, and vice versa</a:t>
            </a:r>
            <a:endParaRPr lang="en-US" altLang="en-US" sz="2000">
              <a:ea typeface="ＭＳ Ｐゴシック" pitchFamily="34" charset="-128"/>
              <a:sym typeface="WP Greek Century" pitchFamily="2" charset="2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(-) 	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</a:rPr>
              <a:t>UPPER LEVEL (200  MB)  TEMPERATURE</a:t>
            </a:r>
            <a:r>
              <a:rPr lang="en-US" altLang="en-US" sz="2000">
                <a:ea typeface="ＭＳ Ｐゴシック" pitchFamily="34" charset="-128"/>
              </a:rPr>
              <a:t>:  Warm upper-level temperatures inhibit convection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  <a:sym typeface="WP Greek Century" pitchFamily="2" charset="2"/>
              </a:rPr>
              <a:t>(+) 	THETA-E EXCESS: Related to buoyancy (CAPE); more buoyancy is conducive to strengthening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(+) 	500-300 MB LAYER AVERAGE RELATIVE HUMIDITY: Dry air at mid levels inhibits strengthening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(-) 850-700 MB TEMPERTURE ADVECTION: Cold air advection favors intensification during ET transition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858260" y="6357938"/>
            <a:ext cx="5360778" cy="38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*Yellow text indicates most important predictors </a:t>
            </a: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CE1AED-24DC-43E3-B2D6-2E9C8DE0E1AC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2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1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 idx="4294967295"/>
          </p:nvPr>
        </p:nvSpPr>
        <p:spPr>
          <a:xfrm>
            <a:off x="380878" y="71438"/>
            <a:ext cx="8229005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SHIPS Model Predictors (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>
            <a:off x="501388" y="946547"/>
            <a:ext cx="8229004" cy="5482828"/>
          </a:xfrm>
        </p:spPr>
        <p:txBody>
          <a:bodyPr/>
          <a:lstStyle/>
          <a:p>
            <a:pPr eaLnBrk="1" hangingPunct="1">
              <a:spcAft>
                <a:spcPts val="562"/>
              </a:spcAft>
            </a:pPr>
            <a:r>
              <a:rPr lang="en-US" altLang="en-US" sz="2000">
                <a:ea typeface="ＭＳ Ｐゴシック" pitchFamily="34" charset="-128"/>
              </a:rPr>
              <a:t>(+) 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</a:rPr>
              <a:t>850 MB ENVIRONMENTAL RELATIVE VORTICITY</a:t>
            </a:r>
            <a:r>
              <a:rPr lang="en-US" altLang="en-US" sz="2000">
                <a:ea typeface="ＭＳ Ｐゴシック" pitchFamily="34" charset="-128"/>
              </a:rPr>
              <a:t>: Vorticity averaged over large area (r &lt;1000 km</a:t>
            </a:r>
            <a:r>
              <a:rPr lang="en-US" altLang="en-US" sz="2000">
                <a:ea typeface="ＭＳ Ｐゴシック" pitchFamily="34" charset="-128"/>
                <a:cs typeface="Arial" charset="0"/>
              </a:rPr>
              <a:t>) – i</a:t>
            </a:r>
            <a:r>
              <a:rPr lang="en-US" altLang="en-US" sz="2000">
                <a:ea typeface="ＭＳ Ｐゴシック" pitchFamily="34" charset="-128"/>
              </a:rPr>
              <a:t>ntensification favored when the storm is in environment of cyclonic low-level vorticity</a:t>
            </a:r>
          </a:p>
          <a:p>
            <a:pPr eaLnBrk="1" hangingPunct="1">
              <a:spcAft>
                <a:spcPts val="562"/>
              </a:spcAft>
            </a:pPr>
            <a:r>
              <a:rPr lang="en-US" altLang="en-US" sz="2000">
                <a:ea typeface="ＭＳ Ｐゴシック" pitchFamily="34" charset="-128"/>
              </a:rPr>
              <a:t>(+) 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</a:rPr>
              <a:t>GFS VORTEX TENDENCY</a:t>
            </a:r>
            <a:r>
              <a:rPr lang="en-US" altLang="en-US" sz="2000">
                <a:ea typeface="ＭＳ Ｐゴシック" pitchFamily="34" charset="-128"/>
              </a:rPr>
              <a:t>: 850-hPa tangential wind (0-500 km radial average) – intensification favored when GFS spins up storm </a:t>
            </a:r>
          </a:p>
          <a:p>
            <a:pPr eaLnBrk="1" hangingPunct="1">
              <a:spcBef>
                <a:spcPct val="50000"/>
              </a:spcBef>
              <a:spcAft>
                <a:spcPts val="562"/>
              </a:spcAft>
            </a:pPr>
            <a:r>
              <a:rPr lang="en-US" altLang="en-US" sz="2000"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000">
                <a:ea typeface="ＭＳ Ｐゴシック" pitchFamily="34" charset="-128"/>
              </a:rPr>
              <a:t>(-) ZONAL STORM MOTION: Intensification favored when TCs moving west</a:t>
            </a:r>
          </a:p>
          <a:p>
            <a:pPr eaLnBrk="1" hangingPunct="1">
              <a:spcAft>
                <a:spcPts val="562"/>
              </a:spcAft>
            </a:pPr>
            <a:r>
              <a:rPr lang="en-US" altLang="en-US" sz="2000">
                <a:ea typeface="ＭＳ Ｐゴシック" pitchFamily="34" charset="-128"/>
              </a:rPr>
              <a:t>(-) STEERING LAYER PRESSURE: intensification favored for storms moving more with the upper level flow – this predictor usually only comes into play when storms get sheared off and move with the flow at very low levels (in which case they are likely to weaken)</a:t>
            </a:r>
          </a:p>
          <a:p>
            <a:pPr eaLnBrk="1" hangingPunct="1">
              <a:spcAft>
                <a:spcPts val="562"/>
              </a:spcAft>
            </a:pPr>
            <a:r>
              <a:rPr lang="en-US" altLang="en-US" sz="2000">
                <a:ea typeface="ＭＳ Ｐゴシック" pitchFamily="34" charset="-128"/>
                <a:sym typeface="WP MathA" pitchFamily="2" charset="2"/>
              </a:rPr>
              <a:t>(+) </a:t>
            </a:r>
            <a:r>
              <a:rPr lang="en-US" altLang="en-US" sz="2000" b="1">
                <a:solidFill>
                  <a:srgbClr val="FFFF00"/>
                </a:solidFill>
                <a:ea typeface="ＭＳ Ｐゴシック" pitchFamily="34" charset="-128"/>
                <a:sym typeface="WP MathA" pitchFamily="2" charset="2"/>
              </a:rPr>
              <a:t>200 MB DIVERGENCE</a:t>
            </a:r>
            <a:r>
              <a:rPr lang="en-US" altLang="en-US" sz="2000">
                <a:ea typeface="ＭＳ Ｐゴシック" pitchFamily="34" charset="-128"/>
                <a:sym typeface="WP MathA" pitchFamily="2" charset="2"/>
              </a:rPr>
              <a:t>: Divergence aloft enhances outflow and promotes strengthening</a:t>
            </a:r>
          </a:p>
          <a:p>
            <a:pPr eaLnBrk="1" hangingPunct="1">
              <a:spcAft>
                <a:spcPts val="562"/>
              </a:spcAft>
            </a:pPr>
            <a:r>
              <a:rPr lang="en-US" altLang="en-US" sz="2000">
                <a:ea typeface="ＭＳ Ｐゴシック" pitchFamily="34" charset="-128"/>
                <a:sym typeface="WP Greek Century" pitchFamily="2" charset="2"/>
              </a:rPr>
              <a:t>(-) CLIMATOLOGY:  Number of days from the climatological peak of the hurricane season</a:t>
            </a:r>
            <a:endParaRPr lang="en-US" altLang="en-US" sz="2000">
              <a:ea typeface="ＭＳ Ｐゴシック" pitchFamily="34" charset="-128"/>
            </a:endParaRPr>
          </a:p>
          <a:p>
            <a:pPr eaLnBrk="1" hangingPunct="1">
              <a:spcAft>
                <a:spcPts val="562"/>
              </a:spcAft>
            </a:pPr>
            <a:endParaRPr lang="en-US" altLang="en-US" sz="2000">
              <a:ea typeface="ＭＳ Ｐゴシック" pitchFamily="34" charset="-128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858260" y="6357938"/>
            <a:ext cx="5360778" cy="38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*Yellow text indicates most important predictors 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E784C4-8CCE-42BA-AE0C-9633DB87A6E5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3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3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999" y="142875"/>
            <a:ext cx="868724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Satellite Predictors added to SHIPS in 2003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145940" y="6143626"/>
            <a:ext cx="6901217" cy="43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marL="487363" indent="-487363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cs typeface="Arial" charset="0"/>
              </a:rPr>
              <a:t>Cold IR, symmetric IR, high OHC favor intensification 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929874" y="1662411"/>
            <a:ext cx="2896740" cy="2667000"/>
            <a:chOff x="528" y="768"/>
            <a:chExt cx="2304" cy="2304"/>
          </a:xfrm>
        </p:grpSpPr>
        <p:pic>
          <p:nvPicPr>
            <p:cNvPr id="11273" name="Picture 6" descr="al0045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Oval 7"/>
            <p:cNvSpPr>
              <a:spLocks noChangeArrowheads="1"/>
            </p:cNvSpPr>
            <p:nvPr/>
          </p:nvSpPr>
          <p:spPr bwMode="auto">
            <a:xfrm>
              <a:off x="864" y="1152"/>
              <a:ext cx="1680" cy="15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700">
                <a:solidFill>
                  <a:srgbClr val="FFFFFF"/>
                </a:solidFill>
              </a:endParaRPr>
            </a:p>
          </p:txBody>
        </p:sp>
      </p:grpSp>
      <p:pic>
        <p:nvPicPr>
          <p:cNvPr id="11269" name="Picture 10" descr="20050826_OHC_NHC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59" y="1357314"/>
            <a:ext cx="4234270" cy="33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25717" y="4929189"/>
            <a:ext cx="3567543" cy="6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99" tIns="42850" rIns="85699" bIns="428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cs typeface="Arial" charset="0"/>
              </a:rPr>
              <a:t>1.  GOES cold IR pixel count </a:t>
            </a:r>
            <a:br>
              <a:rPr lang="en-US" altLang="en-US" sz="1700">
                <a:solidFill>
                  <a:srgbClr val="FFFFFF"/>
                </a:solidFill>
                <a:cs typeface="Arial" charset="0"/>
              </a:rPr>
            </a:br>
            <a:r>
              <a:rPr lang="en-US" altLang="en-US" sz="1700">
                <a:solidFill>
                  <a:srgbClr val="FFFFFF"/>
                </a:solidFill>
                <a:cs typeface="Arial" charset="0"/>
              </a:rPr>
              <a:t>2.  GOES IR T</a:t>
            </a:r>
            <a:r>
              <a:rPr lang="en-US" altLang="en-US" sz="1700" baseline="-25000">
                <a:solidFill>
                  <a:srgbClr val="FFFFFF"/>
                </a:solidFill>
                <a:cs typeface="Arial" charset="0"/>
              </a:rPr>
              <a:t>b</a:t>
            </a:r>
            <a:r>
              <a:rPr lang="en-US" altLang="en-US" sz="1700">
                <a:solidFill>
                  <a:srgbClr val="FFFFFF"/>
                </a:solidFill>
                <a:cs typeface="Arial" charset="0"/>
              </a:rPr>
              <a:t> standard deviation 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4286343" y="4929189"/>
            <a:ext cx="4713341" cy="60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9" tIns="42850" rIns="85699" bIns="42850">
            <a:spAutoFit/>
          </a:bodyPr>
          <a:lstStyle>
            <a:lvl1pPr marL="487363" indent="-487363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cs typeface="Arial" charset="0"/>
              </a:rPr>
              <a:t>3.  Oceanic heat content from satellite altimetry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cs typeface="Arial" charset="0"/>
              </a:rPr>
              <a:t>     (NHC/UM algorithm)</a:t>
            </a:r>
          </a:p>
        </p:txBody>
      </p: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0E68A9-8E8C-4221-A63D-6BEBEB2646A2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4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9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01389" y="71437"/>
            <a:ext cx="8230493" cy="928688"/>
          </a:xfrm>
        </p:spPr>
        <p:txBody>
          <a:bodyPr/>
          <a:lstStyle/>
          <a:p>
            <a:pPr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Factors in the Decay-SHIPS Model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Center Over Water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70679" y="1071564"/>
            <a:ext cx="7943200" cy="35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73138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73138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73138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73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73138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73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73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73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73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</a:rPr>
              <a:t>Normalized Regression Coefficients at 48 hr for  the 2014 Atlantic SHIPS Model 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22F4D1-BD56-4BEA-892D-92ED33535F71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5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0" y="1424287"/>
            <a:ext cx="7864495" cy="520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1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Factors in the Decay-SHIPS Model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Center over 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318" y="1643062"/>
            <a:ext cx="3713541" cy="4525864"/>
          </a:xfrm>
        </p:spPr>
        <p:txBody>
          <a:bodyPr/>
          <a:lstStyle/>
          <a:p>
            <a:pPr>
              <a:spcBef>
                <a:spcPts val="562"/>
              </a:spcBef>
              <a:spcAft>
                <a:spcPts val="562"/>
              </a:spcAft>
            </a:pPr>
            <a:r>
              <a:rPr lang="en-US" altLang="en-US" sz="2600">
                <a:ea typeface="ＭＳ Ｐゴシック" pitchFamily="34" charset="-128"/>
              </a:rPr>
              <a:t>Adjusts over-water SHIPS forecast using empirical exponential decay formula</a:t>
            </a:r>
          </a:p>
          <a:p>
            <a:pPr>
              <a:spcBef>
                <a:spcPts val="562"/>
              </a:spcBef>
              <a:spcAft>
                <a:spcPts val="562"/>
              </a:spcAft>
            </a:pPr>
            <a:r>
              <a:rPr lang="en-US" altLang="en-US" sz="2600">
                <a:ea typeface="ＭＳ Ｐゴシック" pitchFamily="34" charset="-128"/>
              </a:rPr>
              <a:t>Depends on time inland and fraction of area out to 110 km over land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33420" y="1857375"/>
          <a:ext cx="4900803" cy="3507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6172200" imgH="4419600" progId="Excel.Chart.8">
                  <p:embed/>
                </p:oleObj>
              </mc:Choice>
              <mc:Fallback>
                <p:oleObj name="Chart" r:id="rId4" imgW="6172200" imgH="44196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420" y="1857375"/>
                        <a:ext cx="4900803" cy="3507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964980" y="5534920"/>
            <a:ext cx="5037680" cy="8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9" tIns="42850" rIns="85699" bIns="428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</a:rPr>
              <a:t>SHIPS and Decay-SHIPS forecasts for Hurricane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</a:rPr>
              <a:t>Dolly starting at 00 UTC 23 July 2008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>
                <a:solidFill>
                  <a:srgbClr val="FFFFFF"/>
                </a:solidFill>
              </a:rPr>
              <a:t>(Forecasted landfall at t=16 hr)</a:t>
            </a:r>
          </a:p>
        </p:txBody>
      </p:sp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B8DD78-925B-4F3F-B0D3-1C27D21AD7EE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6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windbar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3" y="1643064"/>
            <a:ext cx="6088065" cy="50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75" y="214313"/>
            <a:ext cx="8230493" cy="1143000"/>
          </a:xfrm>
        </p:spPr>
        <p:txBody>
          <a:bodyPr/>
          <a:lstStyle/>
          <a:p>
            <a:pPr>
              <a:defRPr/>
            </a:pPr>
            <a: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Regions with Most Favorable </a:t>
            </a:r>
            <a:b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Shear Directions for Hurricane Ike</a:t>
            </a:r>
            <a:b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6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(New SHIPS Model Predictor for 2009)</a:t>
            </a:r>
          </a:p>
        </p:txBody>
      </p:sp>
      <p:sp>
        <p:nvSpPr>
          <p:cNvPr id="14340" name="Oval 8"/>
          <p:cNvSpPr>
            <a:spLocks noChangeArrowheads="1"/>
          </p:cNvSpPr>
          <p:nvPr/>
        </p:nvSpPr>
        <p:spPr bwMode="auto">
          <a:xfrm>
            <a:off x="3929273" y="4429126"/>
            <a:ext cx="1856771" cy="15001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699" tIns="42850" rIns="85699" bIns="42850"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700">
              <a:solidFill>
                <a:srgbClr val="FFFFFF"/>
              </a:solidFill>
            </a:endParaRPr>
          </a:p>
        </p:txBody>
      </p:sp>
      <p:sp>
        <p:nvSpPr>
          <p:cNvPr id="14341" name="Oval 9"/>
          <p:cNvSpPr>
            <a:spLocks noChangeArrowheads="1"/>
          </p:cNvSpPr>
          <p:nvPr/>
        </p:nvSpPr>
        <p:spPr bwMode="auto">
          <a:xfrm>
            <a:off x="2929473" y="3357562"/>
            <a:ext cx="1071214" cy="7143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699" tIns="42850" rIns="85699" bIns="42850"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700">
              <a:solidFill>
                <a:srgbClr val="FFFFFF"/>
              </a:solidFill>
            </a:endParaRPr>
          </a:p>
        </p:txBody>
      </p:sp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E75DF9-ADD5-4407-9444-71E85E7DAAC7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7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3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145" y="214314"/>
            <a:ext cx="8687246" cy="91380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Logistic Growth Equation Model (LGEM)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5" y="1285875"/>
            <a:ext cx="8641125" cy="5429250"/>
          </a:xfrm>
        </p:spPr>
        <p:txBody>
          <a:bodyPr/>
          <a:lstStyle/>
          <a:p>
            <a:pPr eaLnBrk="1" hangingPunct="1"/>
            <a:r>
              <a:rPr lang="en-US" altLang="en-US" sz="3000">
                <a:ea typeface="ＭＳ Ｐゴシック" pitchFamily="34" charset="-128"/>
              </a:rPr>
              <a:t>Applies simple differential equation to constrain the max winds between zero and the maximum potential intensity</a:t>
            </a:r>
          </a:p>
          <a:p>
            <a:pPr marL="696305" lvl="1" indent="-267809" eaLnBrk="1" hangingPunct="1"/>
            <a:r>
              <a:rPr lang="en-US" altLang="en-US" sz="2600">
                <a:ea typeface="ＭＳ Ｐゴシック" pitchFamily="34" charset="-128"/>
              </a:rPr>
              <a:t>Based on analogy with population growth modeling</a:t>
            </a:r>
          </a:p>
          <a:p>
            <a:pPr eaLnBrk="1" hangingPunct="1"/>
            <a:r>
              <a:rPr lang="en-US" altLang="en-US" sz="3000">
                <a:ea typeface="ＭＳ Ｐゴシック" pitchFamily="34" charset="-128"/>
              </a:rPr>
              <a:t>Intensity growth rate predicted using SHIPS model input</a:t>
            </a:r>
          </a:p>
          <a:p>
            <a:pPr eaLnBrk="1" hangingPunct="1"/>
            <a:r>
              <a:rPr lang="en-US" altLang="en-US" sz="3000">
                <a:ea typeface="ＭＳ Ｐゴシック" pitchFamily="34" charset="-128"/>
              </a:rPr>
              <a:t>More responsive than SHIPS to time changes of predictors such as vertical shear</a:t>
            </a:r>
          </a:p>
          <a:p>
            <a:pPr eaLnBrk="1" hangingPunct="1"/>
            <a:r>
              <a:rPr lang="en-US" altLang="en-US" sz="3000">
                <a:ea typeface="ＭＳ Ｐゴシック" pitchFamily="34" charset="-128"/>
              </a:rPr>
              <a:t>More sensitive track errors</a:t>
            </a:r>
          </a:p>
          <a:p>
            <a:pPr eaLnBrk="1" hangingPunct="1"/>
            <a:r>
              <a:rPr lang="en-US" altLang="en-US" sz="3000">
                <a:ea typeface="ＭＳ Ｐゴシック" pitchFamily="34" charset="-128"/>
              </a:rPr>
              <a:t>More difficult to include persistence</a:t>
            </a:r>
            <a:endParaRPr lang="en-US" altLang="en-US" sz="3400" baseline="-2500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5F2C02-5228-4462-8687-BD968EBA8E78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8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5731" y="142875"/>
            <a:ext cx="868724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LGEM Improvement over SHIPS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2006-2013 Operational Runs</a:t>
            </a: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FCF5A3-250E-42BB-90FE-C31276AF1724}" type="slidenum"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pPr/>
              <a:t>9</a:t>
            </a:fld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5" y="1571625"/>
            <a:ext cx="7499984" cy="43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Chart</vt:lpstr>
      <vt:lpstr>Statistical / Dynamical Intensity Models SHIPS (Statistical Hurricane Intensity Prediction Scheme)</vt:lpstr>
      <vt:lpstr>The SHIPS Model Predictors*</vt:lpstr>
      <vt:lpstr>The SHIPS Model Predictors (Cont…)</vt:lpstr>
      <vt:lpstr>Satellite Predictors added to SHIPS in 2003</vt:lpstr>
      <vt:lpstr>Factors in the Decay-SHIPS Model Center Over Water</vt:lpstr>
      <vt:lpstr>Factors in the Decay-SHIPS Model Center over Land</vt:lpstr>
      <vt:lpstr>Regions with Most Favorable  Shear Directions for Hurricane Ike (New SHIPS Model Predictor for 2009)</vt:lpstr>
      <vt:lpstr>The Logistic Growth Equation Model (LGEM)</vt:lpstr>
      <vt:lpstr>LGEM Improvement over SHIPS 2006-2013 Operational Runs</vt:lpstr>
      <vt:lpstr>SHIPS text output 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/ Dynamical Intensity Models SHIPS (Statistical Hurricane Intensity Prediction Scheme)</dc:title>
  <dc:creator>Andrea Schumacher</dc:creator>
  <cp:lastModifiedBy>Andrea Schumacher</cp:lastModifiedBy>
  <cp:revision>1</cp:revision>
  <dcterms:created xsi:type="dcterms:W3CDTF">2015-04-24T18:32:41Z</dcterms:created>
  <dcterms:modified xsi:type="dcterms:W3CDTF">2015-04-24T18:33:19Z</dcterms:modified>
</cp:coreProperties>
</file>